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9"/>
  </p:handoutMasterIdLst>
  <p:sldIdLst>
    <p:sldId id="256" r:id="rId2"/>
    <p:sldId id="277" r:id="rId3"/>
    <p:sldId id="278" r:id="rId4"/>
    <p:sldId id="280" r:id="rId5"/>
    <p:sldId id="282" r:id="rId6"/>
    <p:sldId id="281" r:id="rId7"/>
    <p:sldId id="28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D4F41066-6176-463A-9124-BC67BD87B681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7F0124D9-2494-4EB7-9DAA-1607F47130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69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1D9A3B-AFE4-486C-93B5-2A38FE35C155}" type="datetimeFigureOut">
              <a:rPr lang="en-US" smtClean="0"/>
              <a:pPr/>
              <a:t>8/9/2013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3E8103E-0815-46A4-8C92-A6FA67309C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419600"/>
            <a:ext cx="8229600" cy="1600200"/>
          </a:xfrm>
        </p:spPr>
        <p:txBody>
          <a:bodyPr>
            <a:noAutofit/>
          </a:bodyPr>
          <a:lstStyle/>
          <a:p>
            <a:r>
              <a:rPr lang="en-US" sz="1600" dirty="0" smtClean="0"/>
              <a:t>Presentation to the </a:t>
            </a:r>
          </a:p>
          <a:p>
            <a:r>
              <a:rPr lang="en-US" sz="2400" dirty="0" smtClean="0"/>
              <a:t>Fort </a:t>
            </a:r>
            <a:r>
              <a:rPr lang="en-US" sz="2400" dirty="0" err="1" smtClean="0"/>
              <a:t>Ord</a:t>
            </a:r>
            <a:r>
              <a:rPr lang="en-US" sz="2400" dirty="0" smtClean="0"/>
              <a:t> Reuse Authority</a:t>
            </a:r>
          </a:p>
          <a:p>
            <a:r>
              <a:rPr lang="en-US" sz="2400" dirty="0" smtClean="0"/>
              <a:t>Board of Directors</a:t>
            </a:r>
          </a:p>
          <a:p>
            <a:r>
              <a:rPr lang="en-US" dirty="0" smtClean="0"/>
              <a:t>August 9, 2013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667000"/>
            <a:ext cx="8005895" cy="1447799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>Capital Improvement Program</a:t>
            </a:r>
            <a:b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FY 2013/14</a:t>
            </a:r>
            <a:endParaRPr 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50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Recent Actions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7-19-2013 Administrative Committee (AC) </a:t>
            </a:r>
            <a:r>
              <a:rPr lang="en-US" dirty="0" smtClean="0"/>
              <a:t>reviewed </a:t>
            </a:r>
            <a:r>
              <a:rPr lang="en-US" dirty="0" smtClean="0"/>
              <a:t>modified CIP and recommended </a:t>
            </a:r>
            <a:r>
              <a:rPr lang="en-US" dirty="0" smtClean="0"/>
              <a:t>CIP </a:t>
            </a:r>
            <a:r>
              <a:rPr lang="en-US" dirty="0" smtClean="0"/>
              <a:t>funding and project </a:t>
            </a:r>
            <a:r>
              <a:rPr lang="en-US" dirty="0" smtClean="0"/>
              <a:t>placement revisions.</a:t>
            </a:r>
            <a:endParaRPr lang="en-US" dirty="0" smtClean="0"/>
          </a:p>
          <a:p>
            <a:r>
              <a:rPr lang="en-US" dirty="0" smtClean="0"/>
              <a:t>7-31-2013 AC </a:t>
            </a:r>
            <a:r>
              <a:rPr lang="en-US" dirty="0" smtClean="0"/>
              <a:t>reviewed modified </a:t>
            </a:r>
            <a:r>
              <a:rPr lang="en-US" dirty="0" smtClean="0"/>
              <a:t>project placement and FORA’s response to a comment letter received outlining various CIP concerns. AC unanimously recommended FORA Board adoption of the FY 13/14 </a:t>
            </a:r>
            <a:r>
              <a:rPr lang="en-US" dirty="0" smtClean="0"/>
              <a:t>CIP.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262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873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Absorption assumptions: Development forecasts accepted as submitted by land use jurisdictions (LUJs)</a:t>
            </a:r>
          </a:p>
          <a:p>
            <a:r>
              <a:rPr lang="en-US" dirty="0" smtClean="0"/>
              <a:t>Cost indexing: 20-City average cost index applied, consistent with every previous CIP reprogramming</a:t>
            </a:r>
          </a:p>
          <a:p>
            <a:r>
              <a:rPr lang="en-US" dirty="0" smtClean="0"/>
              <a:t>Transportation/Transit: Contingencies, project cost and variations will be reviewed for appropriateness prior to FY 14/15 CIP reprogramming</a:t>
            </a:r>
          </a:p>
          <a:p>
            <a:r>
              <a:rPr lang="en-US" dirty="0" smtClean="0"/>
              <a:t>Habitat Conservation Plan: The HCP endowment is fully funded by FY 19/20 with acceptance of LUJ forecasts</a:t>
            </a:r>
          </a:p>
          <a:p>
            <a:r>
              <a:rPr lang="en-US" dirty="0" smtClean="0"/>
              <a:t>Contingencies: Remaining contingencies (previously reduced from $120M to $40M) will be reviewed prior to FY 14/15 CIP reprogramming  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FORA Response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26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88392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Water augmentation: Water/Wastewater Collection Systems funding has been accelerated to </a:t>
            </a:r>
            <a:r>
              <a:rPr lang="en-US" dirty="0" smtClean="0"/>
              <a:t>more accurately reflect demand</a:t>
            </a:r>
            <a:endParaRPr lang="en-US" dirty="0" smtClean="0"/>
          </a:p>
          <a:p>
            <a:r>
              <a:rPr lang="en-US" dirty="0" smtClean="0"/>
              <a:t>Surplus fund balance: Indicates the fee might be lower in a future fee recalculation and will be addressed prior to FY 14/15 CIP reprogramming</a:t>
            </a:r>
          </a:p>
          <a:p>
            <a:r>
              <a:rPr lang="en-US" dirty="0" smtClean="0"/>
              <a:t>CIP narrative: Has been enhanced to address questions raised by the Board, AC and others</a:t>
            </a:r>
          </a:p>
          <a:p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FORA Response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38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Proposed timeline</a:t>
            </a:r>
          </a:p>
          <a:p>
            <a:pPr lvl="1"/>
            <a:r>
              <a:rPr lang="en-US" dirty="0" smtClean="0"/>
              <a:t>December 2013: </a:t>
            </a:r>
            <a:r>
              <a:rPr lang="en-US" dirty="0" smtClean="0"/>
              <a:t>FORA </a:t>
            </a:r>
            <a:r>
              <a:rPr lang="en-US" dirty="0" smtClean="0"/>
              <a:t>Board considers EPS contract for CIP Review - Phase III Study/fee calculation</a:t>
            </a:r>
          </a:p>
          <a:p>
            <a:pPr lvl="1"/>
            <a:r>
              <a:rPr lang="en-US" dirty="0" smtClean="0"/>
              <a:t>January </a:t>
            </a:r>
            <a:r>
              <a:rPr lang="en-US" dirty="0" smtClean="0"/>
              <a:t>2014 – </a:t>
            </a:r>
            <a:r>
              <a:rPr lang="en-US" dirty="0" smtClean="0"/>
              <a:t>April 2014: </a:t>
            </a:r>
            <a:r>
              <a:rPr lang="en-US" dirty="0" smtClean="0"/>
              <a:t>Phase </a:t>
            </a:r>
            <a:r>
              <a:rPr lang="en-US" dirty="0" smtClean="0"/>
              <a:t>III Study/fee calculation proceeds in lock-step with FY 14-15 FORA </a:t>
            </a:r>
            <a:r>
              <a:rPr lang="en-US" dirty="0" smtClean="0"/>
              <a:t>CIP reprogramming</a:t>
            </a:r>
            <a:endParaRPr lang="en-US" dirty="0" smtClean="0"/>
          </a:p>
          <a:p>
            <a:pPr lvl="1"/>
            <a:r>
              <a:rPr lang="en-US" dirty="0" smtClean="0"/>
              <a:t>May 2014: </a:t>
            </a:r>
            <a:r>
              <a:rPr lang="en-US" dirty="0" smtClean="0"/>
              <a:t>Draft </a:t>
            </a:r>
            <a:r>
              <a:rPr lang="en-US" dirty="0" smtClean="0"/>
              <a:t>FY 14-15 FORA CIP and Draft Phase III study/fee calculation results presented to Board as information items</a:t>
            </a:r>
          </a:p>
          <a:p>
            <a:pPr lvl="1"/>
            <a:r>
              <a:rPr lang="en-US" dirty="0" smtClean="0"/>
              <a:t>June 2015</a:t>
            </a:r>
            <a:r>
              <a:rPr lang="en-US" dirty="0"/>
              <a:t>: </a:t>
            </a:r>
            <a:r>
              <a:rPr lang="en-US" dirty="0" smtClean="0"/>
              <a:t>FY </a:t>
            </a:r>
            <a:r>
              <a:rPr lang="en-US" dirty="0"/>
              <a:t>14-15 FORA CIP and </a:t>
            </a:r>
            <a:r>
              <a:rPr lang="en-US" dirty="0" smtClean="0"/>
              <a:t>Phase </a:t>
            </a:r>
            <a:r>
              <a:rPr lang="en-US" dirty="0"/>
              <a:t>III study/fee calculation results presented to Board </a:t>
            </a:r>
            <a:r>
              <a:rPr lang="en-US" dirty="0" smtClean="0"/>
              <a:t>as action items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Next Steps: CIP Review Phase III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798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Draft Phase III scope to include:</a:t>
            </a:r>
          </a:p>
          <a:p>
            <a:pPr lvl="1"/>
            <a:r>
              <a:rPr lang="en-US" dirty="0"/>
              <a:t>Review </a:t>
            </a:r>
            <a:r>
              <a:rPr lang="en-US" dirty="0" smtClean="0"/>
              <a:t>CIP obligations/costs (transportation/transit, habitat management, contingencies, etc.)</a:t>
            </a:r>
          </a:p>
          <a:p>
            <a:pPr lvl="1"/>
            <a:r>
              <a:rPr lang="en-US" dirty="0" smtClean="0"/>
              <a:t>Recommend adjustments to CIP obligations/costs based on thorough review</a:t>
            </a:r>
          </a:p>
          <a:p>
            <a:pPr lvl="1"/>
            <a:r>
              <a:rPr lang="en-US" dirty="0" smtClean="0"/>
              <a:t>Review basis for Construction Cost Index (CCI) selection and </a:t>
            </a:r>
            <a:r>
              <a:rPr lang="en-US" smtClean="0"/>
              <a:t>recommend </a:t>
            </a:r>
            <a:r>
              <a:rPr lang="en-US" smtClean="0"/>
              <a:t>appropriate </a:t>
            </a:r>
            <a:r>
              <a:rPr lang="en-US" dirty="0" smtClean="0"/>
              <a:t>index</a:t>
            </a:r>
            <a:endParaRPr lang="en-US" dirty="0"/>
          </a:p>
          <a:p>
            <a:pPr lvl="1"/>
            <a:r>
              <a:rPr lang="en-US" dirty="0" smtClean="0"/>
              <a:t>Re-evaluate land sales, property taxes, and other non-CFD funding sources</a:t>
            </a:r>
          </a:p>
          <a:p>
            <a:pPr lvl="1"/>
            <a:r>
              <a:rPr lang="en-US" dirty="0" smtClean="0"/>
              <a:t>Complete 2</a:t>
            </a:r>
            <a:r>
              <a:rPr lang="en-US" baseline="30000" dirty="0" smtClean="0"/>
              <a:t>nd</a:t>
            </a:r>
            <a:r>
              <a:rPr lang="en-US" dirty="0" smtClean="0"/>
              <a:t> FORA fee formula calculation based on FY 14-15 FORA CIP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CIP Review Phase III </a:t>
            </a:r>
            <a:r>
              <a:rPr lang="en-US" sz="4400" dirty="0">
                <a:solidFill>
                  <a:schemeClr val="tx1"/>
                </a:solidFill>
              </a:rPr>
              <a:t>D</a:t>
            </a:r>
            <a:r>
              <a:rPr lang="en-US" sz="4400" dirty="0" smtClean="0">
                <a:solidFill>
                  <a:schemeClr val="tx1"/>
                </a:solidFill>
              </a:rPr>
              <a:t>raft Scope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760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Recommended Action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819400"/>
            <a:ext cx="8503920" cy="3279648"/>
          </a:xfrm>
        </p:spPr>
        <p:txBody>
          <a:bodyPr/>
          <a:lstStyle/>
          <a:p>
            <a:r>
              <a:rPr lang="en-US" dirty="0" smtClean="0"/>
              <a:t>Adopt the FY 2013/14 Capital Improvement Program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72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2894</TotalTime>
  <Words>385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Capital Improvement Program FY 2013/14</vt:lpstr>
      <vt:lpstr>Recent Actions</vt:lpstr>
      <vt:lpstr>FORA Response</vt:lpstr>
      <vt:lpstr>FORA Response</vt:lpstr>
      <vt:lpstr>Next Steps: CIP Review Phase III</vt:lpstr>
      <vt:lpstr>CIP Review Phase III Draft Scope</vt:lpstr>
      <vt:lpstr>Recommended Action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Improvement Program Review</dc:title>
  <dc:creator>Crissy Maras</dc:creator>
  <cp:lastModifiedBy>Crissy Maras</cp:lastModifiedBy>
  <cp:revision>106</cp:revision>
  <cp:lastPrinted>2013-08-09T17:06:59Z</cp:lastPrinted>
  <dcterms:created xsi:type="dcterms:W3CDTF">2012-05-11T17:37:34Z</dcterms:created>
  <dcterms:modified xsi:type="dcterms:W3CDTF">2013-08-09T18:44:44Z</dcterms:modified>
</cp:coreProperties>
</file>